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053" r:id="rId4"/>
  </p:sldMasterIdLst>
  <p:notesMasterIdLst>
    <p:notesMasterId r:id="rId19"/>
  </p:notesMasterIdLst>
  <p:handoutMasterIdLst>
    <p:handoutMasterId r:id="rId20"/>
  </p:handoutMasterIdLst>
  <p:sldIdLst>
    <p:sldId id="266" r:id="rId5"/>
    <p:sldId id="384" r:id="rId6"/>
    <p:sldId id="382" r:id="rId7"/>
    <p:sldId id="449" r:id="rId8"/>
    <p:sldId id="355" r:id="rId9"/>
    <p:sldId id="451" r:id="rId10"/>
    <p:sldId id="452" r:id="rId11"/>
    <p:sldId id="453" r:id="rId12"/>
    <p:sldId id="454" r:id="rId13"/>
    <p:sldId id="455" r:id="rId14"/>
    <p:sldId id="456" r:id="rId15"/>
    <p:sldId id="450" r:id="rId16"/>
    <p:sldId id="391" r:id="rId17"/>
    <p:sldId id="395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406">
          <p15:clr>
            <a:srgbClr val="A4A3A4"/>
          </p15:clr>
        </p15:guide>
        <p15:guide id="3" pos="2880">
          <p15:clr>
            <a:srgbClr val="A4A3A4"/>
          </p15:clr>
        </p15:guide>
        <p15:guide id="4" orient="horz" pos="2114">
          <p15:clr>
            <a:srgbClr val="A4A3A4"/>
          </p15:clr>
        </p15:guide>
        <p15:guide id="5" pos="2759">
          <p15:clr>
            <a:srgbClr val="A4A3A4"/>
          </p15:clr>
        </p15:guide>
        <p15:guide id="6" pos="202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0080"/>
    <a:srgbClr val="8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92633" autoAdjust="0"/>
  </p:normalViewPr>
  <p:slideViewPr>
    <p:cSldViewPr snapToGrid="0" snapToObjects="1">
      <p:cViewPr varScale="1">
        <p:scale>
          <a:sx n="79" d="100"/>
          <a:sy n="79" d="100"/>
        </p:scale>
        <p:origin x="1987" y="77"/>
      </p:cViewPr>
      <p:guideLst>
        <p:guide orient="horz" pos="2160"/>
        <p:guide pos="2406"/>
        <p:guide pos="2880"/>
        <p:guide orient="horz" pos="2114"/>
        <p:guide pos="2759"/>
        <p:guide pos="202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4A7434-A34C-D840-A26F-22ED13A4DFDD}" type="doc">
      <dgm:prSet loTypeId="urn:microsoft.com/office/officeart/2008/layout/VerticalCurvedList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2AC143E-12C3-4544-91DB-8E374B26A4D7}">
      <dgm:prSet/>
      <dgm:spPr/>
      <dgm:t>
        <a:bodyPr/>
        <a:lstStyle/>
        <a:p>
          <a:r>
            <a:rPr lang="en-US" dirty="0"/>
            <a:t>Remote Learning Instructions</a:t>
          </a:r>
        </a:p>
      </dgm:t>
    </dgm:pt>
    <dgm:pt modelId="{674BD15F-FEEF-4274-B76F-9A674F4E6D75}" type="parTrans" cxnId="{D0D74E3D-0E22-494F-A8ED-DA37EB730861}">
      <dgm:prSet/>
      <dgm:spPr/>
      <dgm:t>
        <a:bodyPr/>
        <a:lstStyle/>
        <a:p>
          <a:endParaRPr lang="en-US"/>
        </a:p>
      </dgm:t>
    </dgm:pt>
    <dgm:pt modelId="{40570723-CC22-4F37-8B96-9525EE6C671A}" type="sibTrans" cxnId="{D0D74E3D-0E22-494F-A8ED-DA37EB730861}">
      <dgm:prSet/>
      <dgm:spPr/>
      <dgm:t>
        <a:bodyPr/>
        <a:lstStyle/>
        <a:p>
          <a:endParaRPr lang="en-US"/>
        </a:p>
      </dgm:t>
    </dgm:pt>
    <dgm:pt modelId="{A92E1C67-0181-46C7-A8B0-D2512F4A617B}">
      <dgm:prSet/>
      <dgm:spPr/>
      <dgm:t>
        <a:bodyPr/>
        <a:lstStyle/>
        <a:p>
          <a:r>
            <a:rPr lang="en-US" dirty="0"/>
            <a:t>Mission 4.1 </a:t>
          </a:r>
          <a:r>
            <a:rPr lang="en-US" dirty="0" err="1"/>
            <a:t>sBooks</a:t>
          </a:r>
          <a:r>
            <a:rPr lang="en-US" dirty="0"/>
            <a:t> Pte Ltd Case Study</a:t>
          </a:r>
        </a:p>
      </dgm:t>
    </dgm:pt>
    <dgm:pt modelId="{79583689-A9B4-4093-B89F-863704866446}" type="parTrans" cxnId="{535D23E4-19FB-406C-9676-DA5628355E27}">
      <dgm:prSet/>
      <dgm:spPr/>
      <dgm:t>
        <a:bodyPr/>
        <a:lstStyle/>
        <a:p>
          <a:endParaRPr lang="en-US"/>
        </a:p>
      </dgm:t>
    </dgm:pt>
    <dgm:pt modelId="{34127536-F4AB-4223-9CBE-259C157D722E}" type="sibTrans" cxnId="{535D23E4-19FB-406C-9676-DA5628355E27}">
      <dgm:prSet/>
      <dgm:spPr/>
      <dgm:t>
        <a:bodyPr/>
        <a:lstStyle/>
        <a:p>
          <a:endParaRPr lang="en-US"/>
        </a:p>
      </dgm:t>
    </dgm:pt>
    <dgm:pt modelId="{F8EC2D0B-BD1D-4C85-AAA1-20CC2BB17426}">
      <dgm:prSet/>
      <dgm:spPr/>
      <dgm:t>
        <a:bodyPr/>
        <a:lstStyle/>
        <a:p>
          <a:r>
            <a:rPr lang="en-US" dirty="0"/>
            <a:t>Mission 4.2 Razor Pages Security I </a:t>
          </a:r>
        </a:p>
      </dgm:t>
    </dgm:pt>
    <dgm:pt modelId="{FA9E5DED-6E85-4A50-BE5C-76EA64EB109E}" type="parTrans" cxnId="{775DD227-0E3D-413D-9F35-899EE3613DC6}">
      <dgm:prSet/>
      <dgm:spPr/>
      <dgm:t>
        <a:bodyPr/>
        <a:lstStyle/>
        <a:p>
          <a:endParaRPr lang="en-US"/>
        </a:p>
      </dgm:t>
    </dgm:pt>
    <dgm:pt modelId="{57BDFB43-0A0F-41A5-9202-49E325D3288F}" type="sibTrans" cxnId="{775DD227-0E3D-413D-9F35-899EE3613DC6}">
      <dgm:prSet/>
      <dgm:spPr/>
      <dgm:t>
        <a:bodyPr/>
        <a:lstStyle/>
        <a:p>
          <a:endParaRPr lang="en-US"/>
        </a:p>
      </dgm:t>
    </dgm:pt>
    <dgm:pt modelId="{FACA2EB4-7352-3848-9C7B-BEC9D897A791}" type="pres">
      <dgm:prSet presAssocID="{E74A7434-A34C-D840-A26F-22ED13A4DFDD}" presName="Name0" presStyleCnt="0">
        <dgm:presLayoutVars>
          <dgm:chMax val="7"/>
          <dgm:chPref val="7"/>
          <dgm:dir/>
        </dgm:presLayoutVars>
      </dgm:prSet>
      <dgm:spPr/>
    </dgm:pt>
    <dgm:pt modelId="{312F260F-0160-C343-B3E6-1BFAA47C3917}" type="pres">
      <dgm:prSet presAssocID="{E74A7434-A34C-D840-A26F-22ED13A4DFDD}" presName="Name1" presStyleCnt="0"/>
      <dgm:spPr/>
    </dgm:pt>
    <dgm:pt modelId="{F0734DC9-3E71-164C-A000-E95149639F1E}" type="pres">
      <dgm:prSet presAssocID="{E74A7434-A34C-D840-A26F-22ED13A4DFDD}" presName="cycle" presStyleCnt="0"/>
      <dgm:spPr/>
    </dgm:pt>
    <dgm:pt modelId="{EFAE883E-5B32-9543-99CF-193EEB61D6C5}" type="pres">
      <dgm:prSet presAssocID="{E74A7434-A34C-D840-A26F-22ED13A4DFDD}" presName="srcNode" presStyleLbl="node1" presStyleIdx="0" presStyleCnt="3"/>
      <dgm:spPr/>
    </dgm:pt>
    <dgm:pt modelId="{04932873-04F1-1948-9D09-1DEBC426018D}" type="pres">
      <dgm:prSet presAssocID="{E74A7434-A34C-D840-A26F-22ED13A4DFDD}" presName="conn" presStyleLbl="parChTrans1D2" presStyleIdx="0" presStyleCnt="1"/>
      <dgm:spPr/>
    </dgm:pt>
    <dgm:pt modelId="{7D2544BA-1B36-4B41-B78C-90DCEC926C24}" type="pres">
      <dgm:prSet presAssocID="{E74A7434-A34C-D840-A26F-22ED13A4DFDD}" presName="extraNode" presStyleLbl="node1" presStyleIdx="0" presStyleCnt="3"/>
      <dgm:spPr/>
    </dgm:pt>
    <dgm:pt modelId="{0044D4CB-C82E-4642-92FE-FBF8D6533890}" type="pres">
      <dgm:prSet presAssocID="{E74A7434-A34C-D840-A26F-22ED13A4DFDD}" presName="dstNode" presStyleLbl="node1" presStyleIdx="0" presStyleCnt="3"/>
      <dgm:spPr/>
    </dgm:pt>
    <dgm:pt modelId="{C701F2D8-38D1-419F-8CEC-B133136B220F}" type="pres">
      <dgm:prSet presAssocID="{22AC143E-12C3-4544-91DB-8E374B26A4D7}" presName="text_1" presStyleLbl="node1" presStyleIdx="0" presStyleCnt="3">
        <dgm:presLayoutVars>
          <dgm:bulletEnabled val="1"/>
        </dgm:presLayoutVars>
      </dgm:prSet>
      <dgm:spPr/>
    </dgm:pt>
    <dgm:pt modelId="{752F1EBD-F1A6-4489-B499-A2005AB0AFCF}" type="pres">
      <dgm:prSet presAssocID="{22AC143E-12C3-4544-91DB-8E374B26A4D7}" presName="accent_1" presStyleCnt="0"/>
      <dgm:spPr/>
    </dgm:pt>
    <dgm:pt modelId="{1C228263-2B0F-4849-BAD6-EF3B88C2C7BD}" type="pres">
      <dgm:prSet presAssocID="{22AC143E-12C3-4544-91DB-8E374B26A4D7}" presName="accentRepeatNode" presStyleLbl="solidFgAcc1" presStyleIdx="0" presStyleCnt="3"/>
      <dgm:spPr/>
    </dgm:pt>
    <dgm:pt modelId="{C2A128BD-D1F8-4E26-944A-6E468716D962}" type="pres">
      <dgm:prSet presAssocID="{A92E1C67-0181-46C7-A8B0-D2512F4A617B}" presName="text_2" presStyleLbl="node1" presStyleIdx="1" presStyleCnt="3">
        <dgm:presLayoutVars>
          <dgm:bulletEnabled val="1"/>
        </dgm:presLayoutVars>
      </dgm:prSet>
      <dgm:spPr/>
    </dgm:pt>
    <dgm:pt modelId="{CA50F615-EE8F-436B-9EFB-8070027A4046}" type="pres">
      <dgm:prSet presAssocID="{A92E1C67-0181-46C7-A8B0-D2512F4A617B}" presName="accent_2" presStyleCnt="0"/>
      <dgm:spPr/>
    </dgm:pt>
    <dgm:pt modelId="{4CA1619D-487B-415D-B25C-6E5330BA8D2A}" type="pres">
      <dgm:prSet presAssocID="{A92E1C67-0181-46C7-A8B0-D2512F4A617B}" presName="accentRepeatNode" presStyleLbl="solidFgAcc1" presStyleIdx="1" presStyleCnt="3"/>
      <dgm:spPr/>
    </dgm:pt>
    <dgm:pt modelId="{77AA2A29-A836-4945-8725-1BCDD64D5749}" type="pres">
      <dgm:prSet presAssocID="{F8EC2D0B-BD1D-4C85-AAA1-20CC2BB17426}" presName="text_3" presStyleLbl="node1" presStyleIdx="2" presStyleCnt="3">
        <dgm:presLayoutVars>
          <dgm:bulletEnabled val="1"/>
        </dgm:presLayoutVars>
      </dgm:prSet>
      <dgm:spPr/>
    </dgm:pt>
    <dgm:pt modelId="{A71F1AC5-235F-4C2D-9F7E-8800F1007FF4}" type="pres">
      <dgm:prSet presAssocID="{F8EC2D0B-BD1D-4C85-AAA1-20CC2BB17426}" presName="accent_3" presStyleCnt="0"/>
      <dgm:spPr/>
    </dgm:pt>
    <dgm:pt modelId="{F9F8364D-F9B6-40E4-A733-86630ACE7CFF}" type="pres">
      <dgm:prSet presAssocID="{F8EC2D0B-BD1D-4C85-AAA1-20CC2BB17426}" presName="accentRepeatNode" presStyleLbl="solidFgAcc1" presStyleIdx="2" presStyleCnt="3"/>
      <dgm:spPr/>
    </dgm:pt>
  </dgm:ptLst>
  <dgm:cxnLst>
    <dgm:cxn modelId="{775DD227-0E3D-413D-9F35-899EE3613DC6}" srcId="{E74A7434-A34C-D840-A26F-22ED13A4DFDD}" destId="{F8EC2D0B-BD1D-4C85-AAA1-20CC2BB17426}" srcOrd="2" destOrd="0" parTransId="{FA9E5DED-6E85-4A50-BE5C-76EA64EB109E}" sibTransId="{57BDFB43-0A0F-41A5-9202-49E325D3288F}"/>
    <dgm:cxn modelId="{D0D74E3D-0E22-494F-A8ED-DA37EB730861}" srcId="{E74A7434-A34C-D840-A26F-22ED13A4DFDD}" destId="{22AC143E-12C3-4544-91DB-8E374B26A4D7}" srcOrd="0" destOrd="0" parTransId="{674BD15F-FEEF-4274-B76F-9A674F4E6D75}" sibTransId="{40570723-CC22-4F37-8B96-9525EE6C671A}"/>
    <dgm:cxn modelId="{875EE76E-C679-884E-B247-5D77D26C4217}" type="presOf" srcId="{E74A7434-A34C-D840-A26F-22ED13A4DFDD}" destId="{FACA2EB4-7352-3848-9C7B-BEC9D897A791}" srcOrd="0" destOrd="0" presId="urn:microsoft.com/office/officeart/2008/layout/VerticalCurvedList"/>
    <dgm:cxn modelId="{567BF952-F824-48CC-B512-69CAEBC5EE95}" type="presOf" srcId="{F8EC2D0B-BD1D-4C85-AAA1-20CC2BB17426}" destId="{77AA2A29-A836-4945-8725-1BCDD64D5749}" srcOrd="0" destOrd="0" presId="urn:microsoft.com/office/officeart/2008/layout/VerticalCurvedList"/>
    <dgm:cxn modelId="{04100473-E80C-4FE9-BD9E-D87D871A7BD9}" type="presOf" srcId="{A92E1C67-0181-46C7-A8B0-D2512F4A617B}" destId="{C2A128BD-D1F8-4E26-944A-6E468716D962}" srcOrd="0" destOrd="0" presId="urn:microsoft.com/office/officeart/2008/layout/VerticalCurvedList"/>
    <dgm:cxn modelId="{B6EA2388-80D2-4606-8138-F4281E55012F}" type="presOf" srcId="{40570723-CC22-4F37-8B96-9525EE6C671A}" destId="{04932873-04F1-1948-9D09-1DEBC426018D}" srcOrd="0" destOrd="0" presId="urn:microsoft.com/office/officeart/2008/layout/VerticalCurvedList"/>
    <dgm:cxn modelId="{67837799-2A25-44F3-9612-1DB260B9F073}" type="presOf" srcId="{22AC143E-12C3-4544-91DB-8E374B26A4D7}" destId="{C701F2D8-38D1-419F-8CEC-B133136B220F}" srcOrd="0" destOrd="0" presId="urn:microsoft.com/office/officeart/2008/layout/VerticalCurvedList"/>
    <dgm:cxn modelId="{535D23E4-19FB-406C-9676-DA5628355E27}" srcId="{E74A7434-A34C-D840-A26F-22ED13A4DFDD}" destId="{A92E1C67-0181-46C7-A8B0-D2512F4A617B}" srcOrd="1" destOrd="0" parTransId="{79583689-A9B4-4093-B89F-863704866446}" sibTransId="{34127536-F4AB-4223-9CBE-259C157D722E}"/>
    <dgm:cxn modelId="{F91142D9-2AA9-3D48-9FCC-116AA35EE4EB}" type="presParOf" srcId="{FACA2EB4-7352-3848-9C7B-BEC9D897A791}" destId="{312F260F-0160-C343-B3E6-1BFAA47C3917}" srcOrd="0" destOrd="0" presId="urn:microsoft.com/office/officeart/2008/layout/VerticalCurvedList"/>
    <dgm:cxn modelId="{CD21C66C-931F-244E-B849-19D00B584855}" type="presParOf" srcId="{312F260F-0160-C343-B3E6-1BFAA47C3917}" destId="{F0734DC9-3E71-164C-A000-E95149639F1E}" srcOrd="0" destOrd="0" presId="urn:microsoft.com/office/officeart/2008/layout/VerticalCurvedList"/>
    <dgm:cxn modelId="{E55C2331-DBFB-6548-ADEF-A70370E75012}" type="presParOf" srcId="{F0734DC9-3E71-164C-A000-E95149639F1E}" destId="{EFAE883E-5B32-9543-99CF-193EEB61D6C5}" srcOrd="0" destOrd="0" presId="urn:microsoft.com/office/officeart/2008/layout/VerticalCurvedList"/>
    <dgm:cxn modelId="{A61F8211-B156-A142-B3B5-ECA105F11A60}" type="presParOf" srcId="{F0734DC9-3E71-164C-A000-E95149639F1E}" destId="{04932873-04F1-1948-9D09-1DEBC426018D}" srcOrd="1" destOrd="0" presId="urn:microsoft.com/office/officeart/2008/layout/VerticalCurvedList"/>
    <dgm:cxn modelId="{ABC4FC33-8BC6-E541-911B-C66F6B7D5032}" type="presParOf" srcId="{F0734DC9-3E71-164C-A000-E95149639F1E}" destId="{7D2544BA-1B36-4B41-B78C-90DCEC926C24}" srcOrd="2" destOrd="0" presId="urn:microsoft.com/office/officeart/2008/layout/VerticalCurvedList"/>
    <dgm:cxn modelId="{4351C39F-32F1-824B-AF7B-18463A2E4E0A}" type="presParOf" srcId="{F0734DC9-3E71-164C-A000-E95149639F1E}" destId="{0044D4CB-C82E-4642-92FE-FBF8D6533890}" srcOrd="3" destOrd="0" presId="urn:microsoft.com/office/officeart/2008/layout/VerticalCurvedList"/>
    <dgm:cxn modelId="{5217D6BD-36BE-45C4-AF66-69EBD29F3B99}" type="presParOf" srcId="{312F260F-0160-C343-B3E6-1BFAA47C3917}" destId="{C701F2D8-38D1-419F-8CEC-B133136B220F}" srcOrd="1" destOrd="0" presId="urn:microsoft.com/office/officeart/2008/layout/VerticalCurvedList"/>
    <dgm:cxn modelId="{91355430-6EAE-4B55-BF39-1C7CB853A579}" type="presParOf" srcId="{312F260F-0160-C343-B3E6-1BFAA47C3917}" destId="{752F1EBD-F1A6-4489-B499-A2005AB0AFCF}" srcOrd="2" destOrd="0" presId="urn:microsoft.com/office/officeart/2008/layout/VerticalCurvedList"/>
    <dgm:cxn modelId="{C24B3B30-E9B5-4E3E-BE22-019F00117B18}" type="presParOf" srcId="{752F1EBD-F1A6-4489-B499-A2005AB0AFCF}" destId="{1C228263-2B0F-4849-BAD6-EF3B88C2C7BD}" srcOrd="0" destOrd="0" presId="urn:microsoft.com/office/officeart/2008/layout/VerticalCurvedList"/>
    <dgm:cxn modelId="{79B7DE34-B133-43F7-979D-B468F4D70EAC}" type="presParOf" srcId="{312F260F-0160-C343-B3E6-1BFAA47C3917}" destId="{C2A128BD-D1F8-4E26-944A-6E468716D962}" srcOrd="3" destOrd="0" presId="urn:microsoft.com/office/officeart/2008/layout/VerticalCurvedList"/>
    <dgm:cxn modelId="{BFC0329D-7C43-4D67-A66B-79FA1BA20155}" type="presParOf" srcId="{312F260F-0160-C343-B3E6-1BFAA47C3917}" destId="{CA50F615-EE8F-436B-9EFB-8070027A4046}" srcOrd="4" destOrd="0" presId="urn:microsoft.com/office/officeart/2008/layout/VerticalCurvedList"/>
    <dgm:cxn modelId="{560CAE85-0C2E-490E-B9D0-662BA715DC87}" type="presParOf" srcId="{CA50F615-EE8F-436B-9EFB-8070027A4046}" destId="{4CA1619D-487B-415D-B25C-6E5330BA8D2A}" srcOrd="0" destOrd="0" presId="urn:microsoft.com/office/officeart/2008/layout/VerticalCurvedList"/>
    <dgm:cxn modelId="{0C504A27-93BE-45B5-925B-E4BC238A8797}" type="presParOf" srcId="{312F260F-0160-C343-B3E6-1BFAA47C3917}" destId="{77AA2A29-A836-4945-8725-1BCDD64D5749}" srcOrd="5" destOrd="0" presId="urn:microsoft.com/office/officeart/2008/layout/VerticalCurvedList"/>
    <dgm:cxn modelId="{5CB70F5A-0F7C-46BD-807D-C0BEB6E13BAA}" type="presParOf" srcId="{312F260F-0160-C343-B3E6-1BFAA47C3917}" destId="{A71F1AC5-235F-4C2D-9F7E-8800F1007FF4}" srcOrd="6" destOrd="0" presId="urn:microsoft.com/office/officeart/2008/layout/VerticalCurvedList"/>
    <dgm:cxn modelId="{823AF73B-20BE-4085-BDEB-A033F912B40B}" type="presParOf" srcId="{A71F1AC5-235F-4C2D-9F7E-8800F1007FF4}" destId="{F9F8364D-F9B6-40E4-A733-86630ACE7CF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932873-04F1-1948-9D09-1DEBC426018D}">
      <dsp:nvSpPr>
        <dsp:cNvPr id="0" name=""/>
        <dsp:cNvSpPr/>
      </dsp:nvSpPr>
      <dsp:spPr>
        <a:xfrm>
          <a:off x="-5082866" y="-778677"/>
          <a:ext cx="6053155" cy="6053155"/>
        </a:xfrm>
        <a:prstGeom prst="blockArc">
          <a:avLst>
            <a:gd name="adj1" fmla="val 18900000"/>
            <a:gd name="adj2" fmla="val 2700000"/>
            <a:gd name="adj3" fmla="val 357"/>
          </a:avLst>
        </a:prstGeom>
        <a:noFill/>
        <a:ln w="100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01F2D8-38D1-419F-8CEC-B133136B220F}">
      <dsp:nvSpPr>
        <dsp:cNvPr id="0" name=""/>
        <dsp:cNvSpPr/>
      </dsp:nvSpPr>
      <dsp:spPr>
        <a:xfrm>
          <a:off x="624052" y="449580"/>
          <a:ext cx="7467340" cy="8991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13708" tIns="78740" rIns="78740" bIns="7874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Remote Learning Instructions</a:t>
          </a:r>
        </a:p>
      </dsp:txBody>
      <dsp:txXfrm>
        <a:off x="624052" y="449580"/>
        <a:ext cx="7467340" cy="899160"/>
      </dsp:txXfrm>
    </dsp:sp>
    <dsp:sp modelId="{1C228263-2B0F-4849-BAD6-EF3B88C2C7BD}">
      <dsp:nvSpPr>
        <dsp:cNvPr id="0" name=""/>
        <dsp:cNvSpPr/>
      </dsp:nvSpPr>
      <dsp:spPr>
        <a:xfrm>
          <a:off x="62077" y="337185"/>
          <a:ext cx="1123950" cy="11239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0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A128BD-D1F8-4E26-944A-6E468716D962}">
      <dsp:nvSpPr>
        <dsp:cNvPr id="0" name=""/>
        <dsp:cNvSpPr/>
      </dsp:nvSpPr>
      <dsp:spPr>
        <a:xfrm>
          <a:off x="950897" y="1798320"/>
          <a:ext cx="7140496" cy="8991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13708" tIns="78740" rIns="78740" bIns="7874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Mission 4.1 </a:t>
          </a:r>
          <a:r>
            <a:rPr lang="en-US" sz="3100" kern="1200" dirty="0" err="1"/>
            <a:t>sBooks</a:t>
          </a:r>
          <a:r>
            <a:rPr lang="en-US" sz="3100" kern="1200" dirty="0"/>
            <a:t> Pte Ltd Case Study</a:t>
          </a:r>
        </a:p>
      </dsp:txBody>
      <dsp:txXfrm>
        <a:off x="950897" y="1798320"/>
        <a:ext cx="7140496" cy="899160"/>
      </dsp:txXfrm>
    </dsp:sp>
    <dsp:sp modelId="{4CA1619D-487B-415D-B25C-6E5330BA8D2A}">
      <dsp:nvSpPr>
        <dsp:cNvPr id="0" name=""/>
        <dsp:cNvSpPr/>
      </dsp:nvSpPr>
      <dsp:spPr>
        <a:xfrm>
          <a:off x="388922" y="1685925"/>
          <a:ext cx="1123950" cy="11239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0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AA2A29-A836-4945-8725-1BCDD64D5749}">
      <dsp:nvSpPr>
        <dsp:cNvPr id="0" name=""/>
        <dsp:cNvSpPr/>
      </dsp:nvSpPr>
      <dsp:spPr>
        <a:xfrm>
          <a:off x="624052" y="3147060"/>
          <a:ext cx="7467340" cy="89916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300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13708" tIns="78740" rIns="78740" bIns="7874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Mission 4.2 Razor Pages Security I </a:t>
          </a:r>
        </a:p>
      </dsp:txBody>
      <dsp:txXfrm>
        <a:off x="624052" y="3147060"/>
        <a:ext cx="7467340" cy="899160"/>
      </dsp:txXfrm>
    </dsp:sp>
    <dsp:sp modelId="{F9F8364D-F9B6-40E4-A733-86630ACE7CFF}">
      <dsp:nvSpPr>
        <dsp:cNvPr id="0" name=""/>
        <dsp:cNvSpPr/>
      </dsp:nvSpPr>
      <dsp:spPr>
        <a:xfrm>
          <a:off x="62077" y="3034665"/>
          <a:ext cx="1123950" cy="11239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0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071E09-4D64-8F4A-829F-AB9979018477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555F1F-6530-0F40-A2DC-34866158B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8328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2.png>
</file>

<file path=ppt/media/image13.png>
</file>

<file path=ppt/media/image2.jpeg>
</file>

<file path=ppt/media/image3.png>
</file>

<file path=ppt/media/image4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C9C0DB-AAA5-CD4C-A292-FDBB48A23E12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48B9CC-1317-584A-9837-71F74B280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1883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8B9CC-1317-584A-9837-71F74B280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55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8B9CC-1317-584A-9837-71F74B280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417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r>
              <a:rPr lang="en-US"/>
              <a:t>20~24/4/15</a:t>
            </a: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r>
              <a:rPr lang="en-US"/>
              <a:t>20~24/4/15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EA66EF6D-3DA9-AB4A-B046-714C943A02D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Drag picture to placeholder or click icon to add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20~24/4/15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6EF6D-3DA9-AB4A-B046-714C943A02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r>
              <a:rPr lang="en-US"/>
              <a:t>20~24/4/15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EA66EF6D-3DA9-AB4A-B046-714C943A02DA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20~24/4/15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A66EF6D-3DA9-AB4A-B046-714C943A02D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20~24/4/15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EA66EF6D-3DA9-AB4A-B046-714C943A02D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r>
              <a:rPr lang="en-US"/>
              <a:t>20~24/4/15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EA66EF6D-3DA9-AB4A-B046-714C943A02D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r>
              <a:rPr lang="en-US"/>
              <a:t>20~24/4/15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EA66EF6D-3DA9-AB4A-B046-714C943A02D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20~24/4/15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A66EF6D-3DA9-AB4A-B046-714C943A02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20~24/4/15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A66EF6D-3DA9-AB4A-B046-714C943A02D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20~24/4/15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72454" y="1752600"/>
            <a:ext cx="2037346" cy="4419600"/>
          </a:xfrm>
          <a:solidFill>
            <a:schemeClr val="accent5">
              <a:lumMod val="75000"/>
            </a:schemeClr>
          </a:solidFill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dirty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533" y="273050"/>
            <a:ext cx="8759082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852614" cy="365125"/>
          </a:xfrm>
        </p:spPr>
        <p:txBody>
          <a:bodyPr/>
          <a:lstStyle/>
          <a:p>
            <a:r>
              <a:rPr lang="en-US"/>
              <a:t>20~24/4/15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 hasCustomPrompt="1"/>
          </p:nvPr>
        </p:nvSpPr>
        <p:spPr>
          <a:xfrm>
            <a:off x="189533" y="1752600"/>
            <a:ext cx="1600200" cy="4419600"/>
          </a:xfrm>
          <a:solidFill>
            <a:schemeClr val="accent6"/>
          </a:solidFill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>
            <a:normAutofit/>
          </a:bodyPr>
          <a:lstStyle>
            <a:lvl1pPr marL="0" indent="0">
              <a:spcAft>
                <a:spcPts val="1000"/>
              </a:spcAft>
              <a:buNone/>
              <a:defRPr sz="1400" baseline="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dirty="0"/>
              <a:t>Module Overviews ABC123</a:t>
            </a:r>
            <a:br>
              <a:rPr kumimoji="0" lang="en-US" dirty="0"/>
            </a:br>
            <a:r>
              <a:rPr kumimoji="0" lang="en-US" dirty="0"/>
              <a:t>xyz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1983153" y="1752600"/>
            <a:ext cx="6965461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</p:spPr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11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38952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20~24/4/15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38932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EA66EF6D-3DA9-AB4A-B046-714C943A02D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4" r:id="rId1"/>
    <p:sldLayoutId id="2147484055" r:id="rId2"/>
    <p:sldLayoutId id="2147484056" r:id="rId3"/>
    <p:sldLayoutId id="2147484057" r:id="rId4"/>
    <p:sldLayoutId id="2147484058" r:id="rId5"/>
    <p:sldLayoutId id="2147484059" r:id="rId6"/>
    <p:sldLayoutId id="2147484060" r:id="rId7"/>
    <p:sldLayoutId id="2147484061" r:id="rId8"/>
    <p:sldLayoutId id="2147484065" r:id="rId9"/>
    <p:sldLayoutId id="2147484062" r:id="rId10"/>
    <p:sldLayoutId id="2147484063" r:id="rId11"/>
    <p:sldLayoutId id="2147484064" r:id="rId12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0.emf"/><Relationship Id="rId4" Type="http://schemas.openxmlformats.org/officeDocument/2006/relationships/oleObject" Target="../embeddings/oleObject2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467600" cy="1673225"/>
          </a:xfrm>
        </p:spPr>
        <p:txBody>
          <a:bodyPr>
            <a:normAutofit/>
          </a:bodyPr>
          <a:lstStyle/>
          <a:p>
            <a:r>
              <a:rPr lang="en-US" sz="2300" dirty="0"/>
              <a:t>Diploma in CSF</a:t>
            </a:r>
          </a:p>
          <a:p>
            <a:r>
              <a:rPr lang="en-US" sz="2300" dirty="0"/>
              <a:t>Academic Year (AY) 20/21 – Semester 3 (April `20)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772400" cy="990600"/>
          </a:xfrm>
        </p:spPr>
        <p:txBody>
          <a:bodyPr>
            <a:noAutofit/>
          </a:bodyPr>
          <a:lstStyle/>
          <a:p>
            <a:r>
              <a:rPr lang="en-US" sz="3100" dirty="0"/>
              <a:t>SECURE SOFTWARE DEVELOPMENT (SSD)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0312" y="206017"/>
            <a:ext cx="4368800" cy="9906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371600" y="3984983"/>
            <a:ext cx="7772400" cy="9906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7"/>
          <p:cNvSpPr txBox="1">
            <a:spLocks/>
          </p:cNvSpPr>
          <p:nvPr/>
        </p:nvSpPr>
        <p:spPr>
          <a:xfrm>
            <a:off x="1371600" y="3984982"/>
            <a:ext cx="7467600" cy="990601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b="0" kern="1200" cap="all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Week 4</a:t>
            </a:r>
          </a:p>
        </p:txBody>
      </p:sp>
      <p:sp>
        <p:nvSpPr>
          <p:cNvPr id="10" name="Rectangle 9"/>
          <p:cNvSpPr/>
          <p:nvPr/>
        </p:nvSpPr>
        <p:spPr>
          <a:xfrm>
            <a:off x="1371600" y="5127984"/>
            <a:ext cx="7772400" cy="9906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Title 7"/>
          <p:cNvSpPr txBox="1">
            <a:spLocks/>
          </p:cNvSpPr>
          <p:nvPr/>
        </p:nvSpPr>
        <p:spPr>
          <a:xfrm>
            <a:off x="1371600" y="5127983"/>
            <a:ext cx="7467600" cy="990601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400" b="0" kern="1200" cap="all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Secure software requirements – Part 2</a:t>
            </a:r>
          </a:p>
        </p:txBody>
      </p:sp>
      <p:pic>
        <p:nvPicPr>
          <p:cNvPr id="3" name="Picture 2" descr="ICT-logo-Color.jpg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50" y="206017"/>
            <a:ext cx="1905000" cy="9779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316002" y="6484078"/>
            <a:ext cx="2827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Last Updated: 10/05/2020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A66EF6D-3DA9-AB4A-B046-714C943A02D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080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3A1A-1DFE-434E-9545-A8B18398D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Subject-Object Matrix	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C9B16A-DBDD-4DDA-9C24-66385E2FE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1629F8-36CD-41C4-B3D2-4799FF821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AE861F4-8074-4181-9E22-834FB12F307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SG" dirty="0"/>
              <a:t>Subject-Object matrix is used to identify allowable actions between subjects (roles) and objects (components) based on use cases.</a:t>
            </a:r>
          </a:p>
          <a:p>
            <a:r>
              <a:rPr lang="en-SG" dirty="0"/>
              <a:t>A subject-object matrix is a two-dimensional representation of roles and components.</a:t>
            </a:r>
          </a:p>
          <a:p>
            <a:r>
              <a:rPr lang="en-SG" dirty="0"/>
              <a:t>By inversing the allowable actions captured in subject-object matrix, one can determine existence of threats. 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60048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7E849-BE22-4AFB-B5AD-645E0E6BD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G" dirty="0"/>
              <a:t>Use Case &amp; Misuse Case Modelling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E63B7D-5DF2-4B69-9BFA-C431EDF85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86C081-8E8E-482F-9636-43B8D48CB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11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B8061B1-8B97-4DAD-944D-FC8214AD605D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137950" y="1516698"/>
            <a:ext cx="6181725" cy="25336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EA2F75-0E03-4368-9F70-F693E78C5BD5}"/>
              </a:ext>
            </a:extLst>
          </p:cNvPr>
          <p:cNvSpPr txBox="1"/>
          <p:nvPr/>
        </p:nvSpPr>
        <p:spPr>
          <a:xfrm>
            <a:off x="869004" y="4050348"/>
            <a:ext cx="740599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2000" dirty="0"/>
              <a:t>Use case modelling is a mechanism by which software functionality and security requirements can be determined.</a:t>
            </a:r>
          </a:p>
          <a:p>
            <a:endParaRPr lang="en-SG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2000" dirty="0"/>
              <a:t>From use cases, misuse cases can be developed.</a:t>
            </a:r>
          </a:p>
          <a:p>
            <a:endParaRPr lang="en-SG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2000" dirty="0"/>
              <a:t>Misuse cases/Abuse cases can help identify security requirement by modelling negative scenarios.</a:t>
            </a:r>
          </a:p>
          <a:p>
            <a:r>
              <a:rPr lang="en-SG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44772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Open-Ended Question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612648" y="4270442"/>
            <a:ext cx="8082063" cy="1662537"/>
          </a:xfrm>
          <a:ln w="12700">
            <a:solidFill>
              <a:schemeClr val="tx1"/>
            </a:solidFill>
          </a:ln>
        </p:spPr>
        <p:txBody>
          <a:bodyPr>
            <a:normAutofit fontScale="70000" lnSpcReduction="20000"/>
          </a:bodyPr>
          <a:lstStyle/>
          <a:p>
            <a:r>
              <a:rPr lang="en-US" dirty="0"/>
              <a:t>Attempt the open-ended question above.</a:t>
            </a:r>
          </a:p>
          <a:p>
            <a:r>
              <a:rPr lang="en-US" dirty="0"/>
              <a:t>Submit your answers in Teams group.</a:t>
            </a:r>
          </a:p>
          <a:p>
            <a:pPr lvl="1"/>
            <a:r>
              <a:rPr lang="en-US" sz="2800" dirty="0"/>
              <a:t>SSD-AY2021-xxx-Pxx </a:t>
            </a:r>
            <a:r>
              <a:rPr lang="en-US" sz="2800" dirty="0">
                <a:sym typeface="Wingdings" panose="05000000000000000000" pitchFamily="2" charset="2"/>
              </a:rPr>
              <a:t> Week 4</a:t>
            </a:r>
          </a:p>
          <a:p>
            <a:r>
              <a:rPr lang="en-US" sz="3100" dirty="0"/>
              <a:t>Use “Conversations” tab under “</a:t>
            </a:r>
            <a:r>
              <a:rPr lang="en-US" sz="3100" dirty="0">
                <a:solidFill>
                  <a:srgbClr val="7030A0"/>
                </a:solidFill>
              </a:rPr>
              <a:t>SSD-AY1920-xxx-Pxx </a:t>
            </a:r>
            <a:r>
              <a:rPr lang="en-US" sz="3100" dirty="0">
                <a:solidFill>
                  <a:srgbClr val="7030A0"/>
                </a:solidFill>
                <a:sym typeface="Wingdings" panose="05000000000000000000" pitchFamily="2" charset="2"/>
              </a:rPr>
              <a:t> Week 4</a:t>
            </a:r>
            <a:r>
              <a:rPr lang="en-US" sz="3100" dirty="0">
                <a:sym typeface="Wingdings" panose="05000000000000000000" pitchFamily="2" charset="2"/>
              </a:rPr>
              <a:t>” to discuss within your class group.</a:t>
            </a:r>
          </a:p>
          <a:p>
            <a:pPr marL="365760" lvl="1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652A97-AAD4-4279-A913-55C2A60F06D3}"/>
              </a:ext>
            </a:extLst>
          </p:cNvPr>
          <p:cNvSpPr txBox="1"/>
          <p:nvPr/>
        </p:nvSpPr>
        <p:spPr>
          <a:xfrm>
            <a:off x="612648" y="1951672"/>
            <a:ext cx="8075579" cy="1938992"/>
          </a:xfrm>
          <a:prstGeom prst="rect">
            <a:avLst/>
          </a:prstGeom>
          <a:solidFill>
            <a:srgbClr val="FFC000"/>
          </a:solidFill>
          <a:ln>
            <a:solidFill>
              <a:srgbClr val="40008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Qn</a:t>
            </a:r>
            <a:r>
              <a:rPr lang="en-US" sz="2000" b="1" dirty="0"/>
              <a:t> 1: It was mentioned that life won’t be back as we were used to, for a sizeable period of time, once circuit breaker period is over due to the Covid-19 situation. </a:t>
            </a:r>
          </a:p>
          <a:p>
            <a:pPr marL="514350" indent="-514350">
              <a:buAutoNum type="romanLcParenR"/>
            </a:pPr>
            <a:r>
              <a:rPr lang="en-US" sz="2000" b="1" dirty="0"/>
              <a:t>In your own words, explain how would that impact security requirement gatherings?</a:t>
            </a:r>
          </a:p>
          <a:p>
            <a:pPr marL="514350" indent="-514350">
              <a:buAutoNum type="romanLcParenR"/>
            </a:pPr>
            <a:r>
              <a:rPr lang="en-US" sz="2000" b="1" dirty="0"/>
              <a:t>Cite an example of one PNE (refer to slide 5) that will be affected.</a:t>
            </a:r>
          </a:p>
        </p:txBody>
      </p:sp>
    </p:spTree>
    <p:extLst>
      <p:ext uri="{BB962C8B-B14F-4D97-AF65-F5344CB8AC3E}">
        <p14:creationId xmlns:p14="http://schemas.microsoft.com/office/powerpoint/2010/main" val="2522877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Mission 4.1: </a:t>
            </a:r>
            <a:r>
              <a:rPr lang="en-US" sz="3200" dirty="0" err="1"/>
              <a:t>sBooks</a:t>
            </a:r>
            <a:r>
              <a:rPr lang="en-US" sz="3200" dirty="0"/>
              <a:t> Pte Ltd Case Study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13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Read the attached case study – </a:t>
            </a:r>
            <a:r>
              <a:rPr lang="en-US" dirty="0" err="1"/>
              <a:t>sBooks</a:t>
            </a:r>
            <a:r>
              <a:rPr lang="en-US" dirty="0"/>
              <a:t> Pte Ltd. </a:t>
            </a:r>
          </a:p>
          <a:p>
            <a:pPr lvl="1"/>
            <a:r>
              <a:rPr lang="en-US" sz="2000" dirty="0"/>
              <a:t>sBooksPteLtd-CaseStudy.pdf  </a:t>
            </a:r>
          </a:p>
          <a:p>
            <a:pPr marL="365760" lvl="1" indent="0">
              <a:buNone/>
            </a:pPr>
            <a:endParaRPr lang="en-US" sz="2000" dirty="0"/>
          </a:p>
          <a:p>
            <a:pPr marL="365760" lvl="1" indent="0">
              <a:buNone/>
            </a:pPr>
            <a:endParaRPr lang="en-US" sz="2000" dirty="0"/>
          </a:p>
          <a:p>
            <a:r>
              <a:rPr lang="en-US" dirty="0"/>
              <a:t>Answer the questions in the case study.</a:t>
            </a:r>
          </a:p>
          <a:p>
            <a:pPr lvl="1"/>
            <a:r>
              <a:rPr lang="en-US" sz="2000" dirty="0"/>
              <a:t>Sample answer (Guide) </a:t>
            </a:r>
            <a:r>
              <a:rPr lang="en-US" sz="2000" dirty="0">
                <a:sym typeface="Wingdings" panose="05000000000000000000" pitchFamily="2" charset="2"/>
              </a:rPr>
              <a:t></a:t>
            </a:r>
            <a:r>
              <a:rPr lang="en-US" sz="2000" dirty="0"/>
              <a:t> sBooksPteLtd-CaseStudy-ExpectedAnswerGuide2.pdf</a:t>
            </a:r>
          </a:p>
          <a:p>
            <a:pPr marL="365760" lvl="1" indent="0">
              <a:buNone/>
            </a:pPr>
            <a:endParaRPr lang="en-US" sz="2000" dirty="0"/>
          </a:p>
          <a:p>
            <a:r>
              <a:rPr lang="en-US" dirty="0"/>
              <a:t>Submit Mission 4.1 in MEL.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Deadline: End of Week 4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Penalty for late submission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sz="3100" dirty="0"/>
              <a:t>If you got any issues regarding Mission 4.1</a:t>
            </a:r>
          </a:p>
          <a:p>
            <a:pPr lvl="1"/>
            <a:r>
              <a:rPr lang="en-US" sz="2300" dirty="0"/>
              <a:t>Use “Conversations” tab under “</a:t>
            </a:r>
            <a:r>
              <a:rPr lang="en-US" sz="2300" dirty="0">
                <a:solidFill>
                  <a:srgbClr val="7030A0"/>
                </a:solidFill>
              </a:rPr>
              <a:t>SSD-AY1920-xxx-Pxx </a:t>
            </a:r>
            <a:r>
              <a:rPr lang="en-US" sz="2300" dirty="0">
                <a:solidFill>
                  <a:srgbClr val="7030A0"/>
                </a:solidFill>
                <a:sym typeface="Wingdings" panose="05000000000000000000" pitchFamily="2" charset="2"/>
              </a:rPr>
              <a:t> Week 4</a:t>
            </a:r>
            <a:r>
              <a:rPr lang="en-US" sz="2300" dirty="0">
                <a:sym typeface="Wingdings" panose="05000000000000000000" pitchFamily="2" charset="2"/>
              </a:rPr>
              <a:t>” to discuss within your class group.</a:t>
            </a:r>
          </a:p>
          <a:p>
            <a:pPr lvl="1"/>
            <a:r>
              <a:rPr lang="en-US" sz="2300" dirty="0">
                <a:sym typeface="Wingdings" panose="05000000000000000000" pitchFamily="2" charset="2"/>
              </a:rPr>
              <a:t>Tutors would also monitor these “Conversations</a:t>
            </a:r>
            <a:r>
              <a:rPr lang="en-US" sz="1400" dirty="0">
                <a:sym typeface="Wingdings" panose="05000000000000000000" pitchFamily="2" charset="2"/>
              </a:rPr>
              <a:t>”</a:t>
            </a:r>
            <a:br>
              <a:rPr lang="en-US" sz="1400" dirty="0"/>
            </a:br>
            <a:endParaRPr lang="en-US" sz="900" dirty="0">
              <a:sym typeface="Wingdings" panose="05000000000000000000" pitchFamily="2" charset="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29464E-7D27-4595-9102-B95E4E29E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535" y="3429001"/>
            <a:ext cx="1751173" cy="1098194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10F6052-F5F5-403B-B7C9-6DE5287C0F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094819"/>
              </p:ext>
            </p:extLst>
          </p:nvPr>
        </p:nvGraphicFramePr>
        <p:xfrm>
          <a:off x="3390125" y="1966947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2" name="Acrobat Document" showAsIcon="1" r:id="rId4" imgW="914400" imgH="792685" progId="AcroExch.Document.DC">
                  <p:embed/>
                </p:oleObj>
              </mc:Choice>
              <mc:Fallback>
                <p:oleObj name="Acrobat Document" showAsIcon="1" r:id="rId4" imgW="914400" imgH="79268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90125" y="1966947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CE5D5731-F729-4253-A041-B86818C8D6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0345261"/>
              </p:ext>
            </p:extLst>
          </p:nvPr>
        </p:nvGraphicFramePr>
        <p:xfrm>
          <a:off x="7300892" y="2363029"/>
          <a:ext cx="1230460" cy="10659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3" name="Acrobat Document" showAsIcon="1" r:id="rId6" imgW="914400" imgH="792685" progId="AcroExch.Document.DC">
                  <p:embed/>
                </p:oleObj>
              </mc:Choice>
              <mc:Fallback>
                <p:oleObj name="Acrobat Document" showAsIcon="1" r:id="rId6" imgW="914400" imgH="79268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300892" y="2363029"/>
                        <a:ext cx="1230460" cy="10659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6383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Mission 4.2: Razor Pages Security I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ICT - ISF/FI - Apr '19 – SSD: Secure Software Requirements - Part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14</a:t>
            </a:fld>
            <a:endParaRPr lang="en-US"/>
          </a:p>
        </p:txBody>
      </p:sp>
      <p:sp>
        <p:nvSpPr>
          <p:cNvPr id="8" name="Content Placehold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378952" cy="4578927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</a:pPr>
            <a:r>
              <a:rPr lang="en-US" sz="4000" dirty="0"/>
              <a:t>Attempt the Razor Pages Security I practical</a:t>
            </a:r>
          </a:p>
          <a:p>
            <a:pPr lvl="1">
              <a:lnSpc>
                <a:spcPct val="120000"/>
              </a:lnSpc>
            </a:pPr>
            <a:r>
              <a:rPr lang="en-US" sz="4000" dirty="0"/>
              <a:t>Download </a:t>
            </a:r>
            <a:r>
              <a:rPr lang="en-US" sz="3600" dirty="0"/>
              <a:t>Razor Pages Security I practical guide from MEL.</a:t>
            </a:r>
            <a:endParaRPr lang="en-US" sz="3700" dirty="0"/>
          </a:p>
          <a:p>
            <a:pPr lvl="1"/>
            <a:r>
              <a:rPr lang="en-US" sz="3700" dirty="0"/>
              <a:t>Submit detailed screenshots of your completed practical page in  MEL.</a:t>
            </a:r>
          </a:p>
          <a:p>
            <a:pPr lvl="1"/>
            <a:r>
              <a:rPr lang="en-US" sz="4000" dirty="0"/>
              <a:t>The screenshots must show the browser’s “Address Bar” to verify the application is running in your laptop.</a:t>
            </a:r>
          </a:p>
          <a:p>
            <a:pPr lvl="1"/>
            <a:endParaRPr lang="en-US" sz="4000" dirty="0"/>
          </a:p>
          <a:p>
            <a:r>
              <a:rPr lang="en-US" sz="4000" dirty="0">
                <a:solidFill>
                  <a:srgbClr val="FF0000"/>
                </a:solidFill>
              </a:rPr>
              <a:t>Deadline: End of Week 4</a:t>
            </a:r>
          </a:p>
          <a:p>
            <a:pPr lvl="1"/>
            <a:r>
              <a:rPr lang="en-US" sz="4000" dirty="0">
                <a:solidFill>
                  <a:srgbClr val="FF0000"/>
                </a:solidFill>
              </a:rPr>
              <a:t>Penalty for late submission</a:t>
            </a:r>
          </a:p>
          <a:p>
            <a:pPr lvl="1"/>
            <a:endParaRPr lang="en-US" sz="4000" dirty="0">
              <a:solidFill>
                <a:srgbClr val="FF0000"/>
              </a:solidFill>
            </a:endParaRPr>
          </a:p>
          <a:p>
            <a:r>
              <a:rPr lang="en-US" sz="4000" dirty="0"/>
              <a:t>If you got any issues regarding Mission 4.2</a:t>
            </a:r>
          </a:p>
          <a:p>
            <a:pPr lvl="1"/>
            <a:r>
              <a:rPr lang="en-US" sz="4000" dirty="0"/>
              <a:t>Use “Conversations” tab under “</a:t>
            </a:r>
            <a:r>
              <a:rPr lang="en-US" sz="4000" dirty="0">
                <a:solidFill>
                  <a:srgbClr val="7030A0"/>
                </a:solidFill>
              </a:rPr>
              <a:t>SSD-AY1920-xxx-Pxx </a:t>
            </a:r>
            <a:r>
              <a:rPr lang="en-US" sz="4000" dirty="0">
                <a:solidFill>
                  <a:srgbClr val="7030A0"/>
                </a:solidFill>
                <a:sym typeface="Wingdings" panose="05000000000000000000" pitchFamily="2" charset="2"/>
              </a:rPr>
              <a:t> Week 4</a:t>
            </a:r>
            <a:r>
              <a:rPr lang="en-US" sz="4000" dirty="0">
                <a:sym typeface="Wingdings" panose="05000000000000000000" pitchFamily="2" charset="2"/>
              </a:rPr>
              <a:t>” to discuss within your class group.</a:t>
            </a:r>
          </a:p>
          <a:p>
            <a:pPr lvl="1"/>
            <a:r>
              <a:rPr lang="en-US" sz="4000" dirty="0">
                <a:sym typeface="Wingdings" panose="05000000000000000000" pitchFamily="2" charset="2"/>
              </a:rPr>
              <a:t>Tutors would also monitor these “Conversations</a:t>
            </a:r>
            <a:r>
              <a:rPr lang="en-US" dirty="0">
                <a:sym typeface="Wingdings" panose="05000000000000000000" pitchFamily="2" charset="2"/>
              </a:rPr>
              <a:t>”.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17E09D-2A9D-4CC8-9EFF-3182D9986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217" y="3429000"/>
            <a:ext cx="2125898" cy="133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357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868575898"/>
              </p:ext>
            </p:extLst>
          </p:nvPr>
        </p:nvGraphicFramePr>
        <p:xfrm>
          <a:off x="612648" y="1600200"/>
          <a:ext cx="81534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322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Remote Learning Instructions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3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"/>
          </p:nvPr>
        </p:nvSpPr>
        <p:spPr>
          <a:xfrm>
            <a:off x="609600" y="1902127"/>
            <a:ext cx="8153400" cy="990600"/>
          </a:xfrm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r>
              <a:rPr lang="en-US" u="sng" dirty="0"/>
              <a:t>Step 1</a:t>
            </a:r>
          </a:p>
          <a:p>
            <a:pPr lvl="1"/>
            <a:r>
              <a:rPr lang="en-US" dirty="0"/>
              <a:t>Read Week 4 Reading Materials</a:t>
            </a:r>
          </a:p>
          <a:p>
            <a:pPr lvl="2"/>
            <a:r>
              <a:rPr lang="en-US" sz="2100" dirty="0"/>
              <a:t>Details in Slide 5</a:t>
            </a:r>
          </a:p>
          <a:p>
            <a:pPr marL="685800" lvl="2" indent="0">
              <a:buNone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612648" y="3965274"/>
            <a:ext cx="8153400" cy="120939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 fontScale="775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u="sng" dirty="0"/>
              <a:t>Step 3</a:t>
            </a:r>
          </a:p>
          <a:p>
            <a:pPr lvl="1" defTabSz="914400"/>
            <a:r>
              <a:rPr lang="en-US" dirty="0"/>
              <a:t>Do Mission 4.1</a:t>
            </a:r>
          </a:p>
          <a:p>
            <a:pPr lvl="2" defTabSz="914400"/>
            <a:r>
              <a:rPr lang="en-US" sz="2000" dirty="0"/>
              <a:t>Download the attached case study - “sBooksPteLtd-CaseStudy.pdf”</a:t>
            </a:r>
          </a:p>
          <a:p>
            <a:pPr lvl="2" defTabSz="914400"/>
            <a:r>
              <a:rPr lang="en-US" sz="2000" dirty="0"/>
              <a:t>More details in slide 13</a:t>
            </a:r>
          </a:p>
          <a:p>
            <a:pPr marL="685800" lvl="2" indent="0" defTabSz="914400">
              <a:buNone/>
            </a:pP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612648" y="5246677"/>
            <a:ext cx="8153400" cy="92111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 fontScale="700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dirty="0"/>
              <a:t>Step 4</a:t>
            </a:r>
          </a:p>
          <a:p>
            <a:pPr lvl="1" defTabSz="914400"/>
            <a:r>
              <a:rPr lang="en-US" dirty="0"/>
              <a:t>Do Mission 4.2</a:t>
            </a:r>
          </a:p>
          <a:p>
            <a:pPr lvl="2" defTabSz="914400"/>
            <a:r>
              <a:rPr lang="en-US" sz="1900" dirty="0"/>
              <a:t>More details in slide 14 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4E4B81A5-163D-4ECA-8317-B3C9FCBA28BD}"/>
              </a:ext>
            </a:extLst>
          </p:cNvPr>
          <p:cNvSpPr txBox="1">
            <a:spLocks/>
          </p:cNvSpPr>
          <p:nvPr/>
        </p:nvSpPr>
        <p:spPr>
          <a:xfrm>
            <a:off x="609600" y="2964735"/>
            <a:ext cx="8153400" cy="92111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 fontScale="700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u="sng" dirty="0"/>
              <a:t>Step 2</a:t>
            </a:r>
          </a:p>
          <a:p>
            <a:pPr lvl="1" defTabSz="914400"/>
            <a:r>
              <a:rPr lang="en-US" dirty="0"/>
              <a:t>Attempt the open-ended question</a:t>
            </a:r>
          </a:p>
          <a:p>
            <a:pPr lvl="2" defTabSz="914400"/>
            <a:r>
              <a:rPr lang="en-US" sz="2000" dirty="0"/>
              <a:t>More details in slide 12</a:t>
            </a:r>
          </a:p>
          <a:p>
            <a:pPr marL="685800" lvl="2" indent="0" defTabSz="91440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721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Details </a:t>
            </a:r>
          </a:p>
        </p:txBody>
      </p:sp>
      <p:sp>
        <p:nvSpPr>
          <p:cNvPr id="20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SG" dirty="0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6E2D2B3B-882E-40F3-A32F-6DD516915044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835192" y="4330222"/>
          <a:ext cx="3055626" cy="15907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56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90731">
                <a:tc>
                  <a:txBody>
                    <a:bodyPr/>
                    <a:lstStyle/>
                    <a:p>
                      <a:pPr algn="ctr"/>
                      <a:r>
                        <a:rPr lang="en-US" sz="1800" b="1" baseline="0" dirty="0">
                          <a:solidFill>
                            <a:srgbClr val="FF0000"/>
                          </a:solidFill>
                        </a:rPr>
                        <a:t>In light of the Covid-19 situation, your cooperation in adhering to the points mentioned is much needed and greatly appreciated.</a:t>
                      </a:r>
                      <a:endParaRPr lang="en-US" sz="18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5286ACA-8811-4BE1-987C-FDBC34F88857}"/>
              </a:ext>
            </a:extLst>
          </p:cNvPr>
          <p:cNvGraphicFramePr>
            <a:graphicFrameLocks noGrp="1"/>
          </p:cNvGraphicFramePr>
          <p:nvPr/>
        </p:nvGraphicFramePr>
        <p:xfrm>
          <a:off x="347450" y="1583702"/>
          <a:ext cx="5120097" cy="4786078"/>
        </p:xfrm>
        <a:graphic>
          <a:graphicData uri="http://schemas.openxmlformats.org/drawingml/2006/table">
            <a:tbl>
              <a:tblPr bandCol="1">
                <a:tableStyleId>{5C22544A-7EE6-4342-B048-85BDC9FD1C3A}</a:tableStyleId>
              </a:tblPr>
              <a:tblGrid>
                <a:gridCol w="5120097">
                  <a:extLst>
                    <a:ext uri="{9D8B030D-6E8A-4147-A177-3AD203B41FA5}">
                      <a16:colId xmlns:a16="http://schemas.microsoft.com/office/drawing/2014/main" val="4250664297"/>
                    </a:ext>
                  </a:extLst>
                </a:gridCol>
              </a:tblGrid>
              <a:tr h="911100">
                <a:tc>
                  <a:txBody>
                    <a:bodyPr/>
                    <a:lstStyle/>
                    <a:p>
                      <a:pPr algn="ctr"/>
                      <a:r>
                        <a:rPr lang="en-SG" sz="3200" b="1" dirty="0">
                          <a:solidFill>
                            <a:schemeClr val="bg1"/>
                          </a:solidFill>
                        </a:rPr>
                        <a:t>VERY IMPORTANT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891966"/>
                  </a:ext>
                </a:extLst>
              </a:tr>
              <a:tr h="921718">
                <a:tc>
                  <a:txBody>
                    <a:bodyPr/>
                    <a:lstStyle/>
                    <a:p>
                      <a:r>
                        <a:rPr lang="en-SG" sz="1600" b="1" dirty="0">
                          <a:latin typeface="+mj-lt"/>
                        </a:rPr>
                        <a:t>Visit MEL to start each week’s lesson.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SG" sz="1600" b="1" dirty="0">
                          <a:solidFill>
                            <a:srgbClr val="FF0000"/>
                          </a:solidFill>
                          <a:latin typeface="+mj-lt"/>
                        </a:rPr>
                        <a:t>Learning materials will ONLY be released in MEL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2444534"/>
                  </a:ext>
                </a:extLst>
              </a:tr>
              <a:tr h="1927266">
                <a:tc>
                  <a:txBody>
                    <a:bodyPr/>
                    <a:lstStyle/>
                    <a:p>
                      <a:r>
                        <a:rPr lang="en-SG" sz="1600" b="1" dirty="0">
                          <a:latin typeface="+mj-lt"/>
                        </a:rPr>
                        <a:t>Attendance Poll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SG" sz="1600" b="1" dirty="0">
                          <a:latin typeface="+mj-lt"/>
                        </a:rPr>
                        <a:t>Attempt </a:t>
                      </a:r>
                      <a:r>
                        <a:rPr lang="en-SG" sz="1600" b="1" dirty="0">
                          <a:solidFill>
                            <a:srgbClr val="FF0000"/>
                          </a:solidFill>
                          <a:latin typeface="+mj-lt"/>
                        </a:rPr>
                        <a:t>TWO</a:t>
                      </a:r>
                      <a:r>
                        <a:rPr lang="en-SG" sz="1600" b="1" dirty="0">
                          <a:latin typeface="+mj-lt"/>
                        </a:rPr>
                        <a:t> attendance polls every week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SG" sz="1600" b="1" dirty="0">
                          <a:latin typeface="+mj-lt"/>
                        </a:rPr>
                        <a:t>Starts Monday (9am) till Friday (11:59pm)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SG" sz="1600" b="1" dirty="0">
                          <a:latin typeface="+mj-lt"/>
                        </a:rPr>
                        <a:t>Attendance :– </a:t>
                      </a:r>
                    </a:p>
                    <a:p>
                      <a:pPr marL="1200150" lvl="2" indent="-285750">
                        <a:buFont typeface="Arial" panose="020B0604020202020204" pitchFamily="34" charset="0"/>
                        <a:buChar char="•"/>
                      </a:pPr>
                      <a:r>
                        <a:rPr lang="en-SG" sz="1600" b="1" dirty="0">
                          <a:latin typeface="+mj-lt"/>
                        </a:rPr>
                        <a:t>Week x Lecture </a:t>
                      </a:r>
                      <a:r>
                        <a:rPr kumimoji="0" lang="en-SG" sz="16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 </a:t>
                      </a:r>
                      <a:r>
                        <a:rPr kumimoji="0" lang="en-SG" sz="12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x refers to week number</a:t>
                      </a:r>
                      <a:r>
                        <a:rPr kumimoji="0" lang="en-SG" sz="16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SG" sz="1600" b="1" dirty="0">
                        <a:latin typeface="+mj-lt"/>
                      </a:endParaRPr>
                    </a:p>
                    <a:p>
                      <a:pPr marL="1200150" lvl="2" indent="-285750">
                        <a:buFont typeface="Arial" panose="020B0604020202020204" pitchFamily="34" charset="0"/>
                        <a:buChar char="•"/>
                      </a:pPr>
                      <a:r>
                        <a:rPr lang="en-SG" sz="1600" b="1" dirty="0">
                          <a:latin typeface="+mj-lt"/>
                        </a:rPr>
                        <a:t>Week x Tutorial/Practical</a:t>
                      </a:r>
                      <a:endParaRPr lang="en-SG" sz="1050" b="1" dirty="0">
                        <a:latin typeface="+mj-lt"/>
                      </a:endParaRP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SG" sz="1600" b="1" dirty="0">
                          <a:latin typeface="+mj-lt"/>
                        </a:rPr>
                        <a:t>Just click </a:t>
                      </a:r>
                      <a:r>
                        <a:rPr lang="en-SG" sz="1600" b="1" dirty="0">
                          <a:solidFill>
                            <a:srgbClr val="FF0000"/>
                          </a:solidFill>
                          <a:latin typeface="+mj-lt"/>
                        </a:rPr>
                        <a:t>“Save and Submit”</a:t>
                      </a:r>
                    </a:p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endParaRPr lang="en-SG" sz="1600" b="1" dirty="0">
                        <a:solidFill>
                          <a:srgbClr val="FF0000"/>
                        </a:solidFill>
                        <a:latin typeface="+mj-lt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2003361"/>
                  </a:ext>
                </a:extLst>
              </a:tr>
              <a:tr h="911100">
                <a:tc>
                  <a:txBody>
                    <a:bodyPr/>
                    <a:lstStyle/>
                    <a:p>
                      <a:r>
                        <a:rPr lang="en-SG" sz="1600" b="1" dirty="0">
                          <a:latin typeface="+mj-lt"/>
                        </a:rPr>
                        <a:t>Always lookout for announcements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SG" sz="1600" b="1" dirty="0">
                          <a:latin typeface="+mj-lt"/>
                        </a:rPr>
                        <a:t>Do keep abreast of announcements in MEL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9202276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47DD621B-4168-4B27-9576-EF8055725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7547" y="1918696"/>
            <a:ext cx="3619598" cy="194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840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How to gather software security requirements?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 dirty="0"/>
              <a:t>School of ICT - CSF - Apr '20  – SSD - Secure Software Requirements - Part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652A97-AAD4-4279-A913-55C2A60F06D3}"/>
              </a:ext>
            </a:extLst>
          </p:cNvPr>
          <p:cNvSpPr txBox="1"/>
          <p:nvPr/>
        </p:nvSpPr>
        <p:spPr>
          <a:xfrm>
            <a:off x="690469" y="4775076"/>
            <a:ext cx="8075579" cy="1538883"/>
          </a:xfrm>
          <a:prstGeom prst="rect">
            <a:avLst/>
          </a:prstGeom>
          <a:solidFill>
            <a:srgbClr val="FFC000"/>
          </a:solidFill>
          <a:ln>
            <a:solidFill>
              <a:srgbClr val="40008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Read Gathering Software Security Requirement</a:t>
            </a:r>
          </a:p>
          <a:p>
            <a:pPr algn="ctr"/>
            <a:r>
              <a:rPr lang="en-US" sz="2000" b="1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65F32E-0189-4DFD-A58B-6500A184C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187" y="1516698"/>
            <a:ext cx="4812050" cy="3219511"/>
          </a:xfrm>
          <a:prstGeom prst="rect">
            <a:avLst/>
          </a:prstGeom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DFB4B02-8423-4054-8D8E-B41D480951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6421090"/>
              </p:ext>
            </p:extLst>
          </p:nvPr>
        </p:nvGraphicFramePr>
        <p:xfrm>
          <a:off x="4251601" y="5185238"/>
          <a:ext cx="1302891" cy="11287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1" name="Acrobat Document" showAsIcon="1" r:id="rId4" imgW="914400" imgH="792685" progId="AcroExch.Document.DC">
                  <p:embed/>
                </p:oleObj>
              </mc:Choice>
              <mc:Fallback>
                <p:oleObj name="Acrobat Document" showAsIcon="1" r:id="rId4" imgW="914400" imgH="792685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51601" y="5185238"/>
                        <a:ext cx="1302891" cy="11287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8257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B80E3-ADA1-4F84-932F-5D30EC931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Brainstorming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51246D-B8C7-482A-AD18-6D868636A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0C4464-AA00-4137-A58C-EF4BA3478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4DC0D1-04B8-4D51-A03C-E6BB1C23DC0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SG" dirty="0"/>
              <a:t>Quickest but unstructured method to security requirement gathering</a:t>
            </a:r>
          </a:p>
          <a:p>
            <a:r>
              <a:rPr lang="en-SG" dirty="0"/>
              <a:t>Primarily used to determine preliminary security requirement</a:t>
            </a:r>
          </a:p>
          <a:p>
            <a:r>
              <a:rPr lang="en-SG" dirty="0"/>
              <a:t>Shortcoming exists in that security requirement may not relate to business context</a:t>
            </a:r>
          </a:p>
          <a:p>
            <a:r>
              <a:rPr lang="en-SG" dirty="0"/>
              <a:t>Therefore, at times, brainstorming can be subjective</a:t>
            </a:r>
          </a:p>
        </p:txBody>
      </p:sp>
    </p:spTree>
    <p:extLst>
      <p:ext uri="{BB962C8B-B14F-4D97-AF65-F5344CB8AC3E}">
        <p14:creationId xmlns:p14="http://schemas.microsoft.com/office/powerpoint/2010/main" val="1981715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C1A46-95A5-4C4B-917C-FE24E61D6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Surveys and Questionnaires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E45D0F-CD56-4AC3-8AAB-F61FE5ED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A17C5-C717-4D85-92B6-E6D40FDD6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A08898-165E-40AC-AEF5-3AAA8BF4961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SG" dirty="0"/>
              <a:t>An effective mean to collect functional and assurance requirements</a:t>
            </a:r>
          </a:p>
          <a:p>
            <a:r>
              <a:rPr lang="en-SG" dirty="0"/>
              <a:t>As per any surveys, quality of questions asked determines effectiveness of survey.</a:t>
            </a:r>
          </a:p>
          <a:p>
            <a:r>
              <a:rPr lang="en-SG" dirty="0"/>
              <a:t>Example of security questions that can be included:-</a:t>
            </a:r>
          </a:p>
          <a:p>
            <a:pPr lvl="1"/>
            <a:r>
              <a:rPr lang="en-SG" dirty="0"/>
              <a:t>Is data highly sensitive or confidential in nature?</a:t>
            </a:r>
          </a:p>
          <a:p>
            <a:pPr lvl="1"/>
            <a:r>
              <a:rPr lang="en-SG" dirty="0"/>
              <a:t>What is the maximum tolerable downtime?</a:t>
            </a:r>
          </a:p>
          <a:p>
            <a:pPr lvl="1"/>
            <a:r>
              <a:rPr lang="en-SG" dirty="0"/>
              <a:t>Is there a need for single sign-on?</a:t>
            </a:r>
          </a:p>
        </p:txBody>
      </p:sp>
    </p:spTree>
    <p:extLst>
      <p:ext uri="{BB962C8B-B14F-4D97-AF65-F5344CB8AC3E}">
        <p14:creationId xmlns:p14="http://schemas.microsoft.com/office/powerpoint/2010/main" val="273133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5F53D-0EEB-4033-932B-4189BF450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Policy Decomposition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3A9575-4211-4D9E-B3A3-38D39004F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75DB0-4FF1-49CB-83FE-440C16A9D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BD201E-157D-4985-857A-2CBFDE35D1C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SG" dirty="0"/>
              <a:t>Generally, sources of security requirement can be from internal organizational policy and/or external regulatory authority.</a:t>
            </a:r>
          </a:p>
          <a:p>
            <a:r>
              <a:rPr lang="en-SG" dirty="0"/>
              <a:t>Policies contain high level mandate that needs to be decomposed to filter off the security requirement.</a:t>
            </a:r>
          </a:p>
          <a:p>
            <a:endParaRPr lang="en-S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14FB25-0FC2-4309-B88C-9A32A6473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447" y="4017527"/>
            <a:ext cx="5219801" cy="207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2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56ECC-C82C-4650-9744-3F3F6433B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Data Classification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22D5D-3BCD-4F21-A8F1-42FF27CB2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School of ICT - CSF - Apr '20 – SSD - Secure Software Requirements - Part 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DF6AB6-C705-4545-BF3D-2594D85BF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A66EF6D-3DA9-AB4A-B046-714C943A02DA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D8361F9-92B2-40DB-9B8C-4214C2758A99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SG" dirty="0"/>
              <a:t>Data classification is the conscious effort to assign labels (a level of sensitivity) to information (data) assets.</a:t>
            </a:r>
          </a:p>
          <a:p>
            <a:r>
              <a:rPr lang="en-SG" dirty="0"/>
              <a:t>It is based on potential impact to confidentiality, integrity and availability (CIA) upon disclosure, alteration or destruction.</a:t>
            </a:r>
          </a:p>
          <a:p>
            <a:r>
              <a:rPr lang="en-SG" dirty="0"/>
              <a:t>One of the main objectives of data classification is to lower cost of data protection and maximises the return on investment when data is protected.</a:t>
            </a:r>
          </a:p>
        </p:txBody>
      </p:sp>
    </p:spTree>
    <p:extLst>
      <p:ext uri="{BB962C8B-B14F-4D97-AF65-F5344CB8AC3E}">
        <p14:creationId xmlns:p14="http://schemas.microsoft.com/office/powerpoint/2010/main" val="19610738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CD2552E125F84B8E200475DE03BE3D" ma:contentTypeVersion="2" ma:contentTypeDescription="Create a new document." ma:contentTypeScope="" ma:versionID="468dd460492660ca567d8dc1a5f11042">
  <xsd:schema xmlns:xsd="http://www.w3.org/2001/XMLSchema" xmlns:xs="http://www.w3.org/2001/XMLSchema" xmlns:p="http://schemas.microsoft.com/office/2006/metadata/properties" xmlns:ns2="529a54ff-a348-4c45-8f1a-ba25e7b230ba" targetNamespace="http://schemas.microsoft.com/office/2006/metadata/properties" ma:root="true" ma:fieldsID="3939b940bb8481fac2704e484d7f4a8d" ns2:_="">
    <xsd:import namespace="529a54ff-a348-4c45-8f1a-ba25e7b230ba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9a54ff-a348-4c45-8f1a-ba25e7b230b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325FC2E-F0A8-47E3-8314-2590DDC471F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9825D94-E050-4475-922A-ECF0B490140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7EB479-5C40-4DDC-8D00-59083D6A2C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29a54ff-a348-4c45-8f1a-ba25e7b230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18241</TotalTime>
  <Words>1061</Words>
  <Application>Microsoft Office PowerPoint</Application>
  <PresentationFormat>On-screen Show (4:3)</PresentationFormat>
  <Paragraphs>136</Paragraphs>
  <Slides>14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Times New Roman</vt:lpstr>
      <vt:lpstr>Wingdings</vt:lpstr>
      <vt:lpstr>Wingdings 2</vt:lpstr>
      <vt:lpstr>Median</vt:lpstr>
      <vt:lpstr>Acrobat Document</vt:lpstr>
      <vt:lpstr>SECURE SOFTWARE DEVELOPMENT (SSD)</vt:lpstr>
      <vt:lpstr>Contents</vt:lpstr>
      <vt:lpstr>Remote Learning Instructions</vt:lpstr>
      <vt:lpstr>Important Details </vt:lpstr>
      <vt:lpstr>How to gather software security requirements?</vt:lpstr>
      <vt:lpstr>Brainstorming</vt:lpstr>
      <vt:lpstr>Surveys and Questionnaires</vt:lpstr>
      <vt:lpstr>Policy Decomposition</vt:lpstr>
      <vt:lpstr>Data Classification</vt:lpstr>
      <vt:lpstr>Subject-Object Matrix </vt:lpstr>
      <vt:lpstr>Use Case &amp; Misuse Case Modelling</vt:lpstr>
      <vt:lpstr>Open-Ended Question</vt:lpstr>
      <vt:lpstr>Mission 4.1: sBooks Pte Ltd Case Study</vt:lpstr>
      <vt:lpstr>Mission 4.2: Razor Pages Security I</vt:lpstr>
    </vt:vector>
  </TitlesOfParts>
  <Company>NP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Champ</dc:creator>
  <cp:lastModifiedBy>Omar Mohamed Saifulamri</cp:lastModifiedBy>
  <cp:revision>894</cp:revision>
  <dcterms:created xsi:type="dcterms:W3CDTF">2015-03-20T20:35:18Z</dcterms:created>
  <dcterms:modified xsi:type="dcterms:W3CDTF">2020-05-10T13:05:48Z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0x010100ADCD2552E125F84B8E200475DE03BE3D</vt:lpwstr>
  </property>
</Properties>
</file>

<file path=docProps/thumbnail.jpeg>
</file>